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1" r:id="rId4"/>
    <p:sldId id="271" r:id="rId5"/>
    <p:sldId id="258" r:id="rId6"/>
    <p:sldId id="265" r:id="rId7"/>
    <p:sldId id="263" r:id="rId8"/>
    <p:sldId id="264" r:id="rId9"/>
    <p:sldId id="266" r:id="rId10"/>
    <p:sldId id="267" r:id="rId11"/>
    <p:sldId id="268" r:id="rId12"/>
    <p:sldId id="270" r:id="rId13"/>
    <p:sldId id="269" r:id="rId14"/>
    <p:sldId id="262" r:id="rId15"/>
    <p:sldId id="259" r:id="rId16"/>
    <p:sldId id="260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36" d="100"/>
          <a:sy n="136" d="100"/>
        </p:scale>
        <p:origin x="-164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D4EC06-4F76-864C-A64F-0DC77B04E0D8}" type="datetimeFigureOut">
              <a:rPr lang="en-US" smtClean="0"/>
              <a:t>5/9/14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5EC3F6-DC2E-6C45-988B-2C35A4FF7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556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5EC3F6-DC2E-6C45-988B-2C35A4FF735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02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C211-ABBF-0245-AABB-3297557709EA}" type="datetimeFigureOut">
              <a:rPr lang="en-US" smtClean="0"/>
              <a:t>5/9/14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38085-907A-1C4B-A605-209ECEFFB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634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C211-ABBF-0245-AABB-3297557709EA}" type="datetimeFigureOut">
              <a:rPr lang="en-US" smtClean="0"/>
              <a:t>5/9/14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38085-907A-1C4B-A605-209ECEFFB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378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C211-ABBF-0245-AABB-3297557709EA}" type="datetimeFigureOut">
              <a:rPr lang="en-US" smtClean="0"/>
              <a:t>5/9/14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38085-907A-1C4B-A605-209ECEFFB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253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C211-ABBF-0245-AABB-3297557709EA}" type="datetimeFigureOut">
              <a:rPr lang="en-US" smtClean="0"/>
              <a:t>5/9/14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38085-907A-1C4B-A605-209ECEFFB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11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C211-ABBF-0245-AABB-3297557709EA}" type="datetimeFigureOut">
              <a:rPr lang="en-US" smtClean="0"/>
              <a:t>5/9/14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38085-907A-1C4B-A605-209ECEFFB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792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C211-ABBF-0245-AABB-3297557709EA}" type="datetimeFigureOut">
              <a:rPr lang="en-US" smtClean="0"/>
              <a:t>5/9/14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38085-907A-1C4B-A605-209ECEFFB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547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C211-ABBF-0245-AABB-3297557709EA}" type="datetimeFigureOut">
              <a:rPr lang="en-US" smtClean="0"/>
              <a:t>5/9/14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38085-907A-1C4B-A605-209ECEFFB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507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C211-ABBF-0245-AABB-3297557709EA}" type="datetimeFigureOut">
              <a:rPr lang="en-US" smtClean="0"/>
              <a:t>5/9/14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38085-907A-1C4B-A605-209ECEFFB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072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C211-ABBF-0245-AABB-3297557709EA}" type="datetimeFigureOut">
              <a:rPr lang="en-US" smtClean="0"/>
              <a:t>5/9/14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38085-907A-1C4B-A605-209ECEFFB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908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C211-ABBF-0245-AABB-3297557709EA}" type="datetimeFigureOut">
              <a:rPr lang="en-US" smtClean="0"/>
              <a:t>5/9/14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38085-907A-1C4B-A605-209ECEFFB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078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C211-ABBF-0245-AABB-3297557709EA}" type="datetimeFigureOut">
              <a:rPr lang="en-US" smtClean="0"/>
              <a:t>5/9/14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38085-907A-1C4B-A605-209ECEFFB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652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B9C211-ABBF-0245-AABB-3297557709EA}" type="datetimeFigureOut">
              <a:rPr lang="en-US" smtClean="0"/>
              <a:t>5/9/14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938085-907A-1C4B-A605-209ECEFFB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182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7.png"/><Relationship Id="rId10" Type="http://schemas.openxmlformats.org/officeDocument/2006/relationships/image" Target="../media/image8.png"/><Relationship Id="rId11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Algorithms for Clustering Highly Conserved</a:t>
            </a:r>
            <a:br>
              <a:rPr lang="en-US" sz="3000" dirty="0" smtClean="0"/>
            </a:br>
            <a:r>
              <a:rPr lang="en-US" sz="3000" dirty="0" smtClean="0"/>
              <a:t>Phylogenetic Markers</a:t>
            </a:r>
            <a:endParaRPr lang="en-US" sz="3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Christopher Hill</a:t>
            </a:r>
          </a:p>
          <a:p>
            <a:r>
              <a:rPr lang="en-US" sz="2400" dirty="0" smtClean="0"/>
              <a:t>Advisor: </a:t>
            </a:r>
            <a:r>
              <a:rPr lang="en-US" sz="2400" dirty="0" err="1" smtClean="0"/>
              <a:t>Mihai</a:t>
            </a:r>
            <a:r>
              <a:rPr lang="en-US" sz="2400" dirty="0" smtClean="0"/>
              <a:t> Pop</a:t>
            </a:r>
          </a:p>
          <a:p>
            <a:r>
              <a:rPr lang="en-US" sz="2400" dirty="0" smtClean="0"/>
              <a:t>Preliminary Exam</a:t>
            </a:r>
          </a:p>
          <a:p>
            <a:r>
              <a:rPr lang="en-US" sz="2400" dirty="0" smtClean="0"/>
              <a:t>May 15</a:t>
            </a:r>
            <a:r>
              <a:rPr lang="en-US" sz="2400" baseline="30000" dirty="0" smtClean="0"/>
              <a:t>th</a:t>
            </a:r>
            <a:r>
              <a:rPr lang="en-US" sz="2400" dirty="0" smtClean="0"/>
              <a:t>, 2014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04259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Edit distance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0099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K-Difference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709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 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237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Ambiguous assignments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1661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/>
          <p:cNvSpPr/>
          <p:nvPr/>
        </p:nvSpPr>
        <p:spPr>
          <a:xfrm>
            <a:off x="-1135758" y="5231379"/>
            <a:ext cx="11455865" cy="101287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400"/>
          </a:p>
        </p:txBody>
      </p:sp>
      <p:sp>
        <p:nvSpPr>
          <p:cNvPr id="39" name="Curved Right Arrow 38"/>
          <p:cNvSpPr/>
          <p:nvPr/>
        </p:nvSpPr>
        <p:spPr>
          <a:xfrm flipV="1">
            <a:off x="-781300" y="1249604"/>
            <a:ext cx="1736984" cy="3651011"/>
          </a:xfrm>
          <a:prstGeom prst="curvedRightArrow">
            <a:avLst>
              <a:gd name="adj1" fmla="val 25000"/>
              <a:gd name="adj2" fmla="val 54320"/>
              <a:gd name="adj3" fmla="val 2500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56746" tIns="78373" rIns="156746" bIns="78373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-2384171" y="2685224"/>
            <a:ext cx="3947703" cy="95991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400"/>
          </a:p>
        </p:txBody>
      </p:sp>
      <p:sp>
        <p:nvSpPr>
          <p:cNvPr id="41" name="Rounded Rectangle 40"/>
          <p:cNvSpPr/>
          <p:nvPr/>
        </p:nvSpPr>
        <p:spPr>
          <a:xfrm>
            <a:off x="1945004" y="1157054"/>
            <a:ext cx="4111590" cy="73467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56746" tIns="78373" rIns="156746" bIns="78373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0000"/>
                </a:solidFill>
              </a:rPr>
              <a:t>1. Select </a:t>
            </a:r>
            <a:r>
              <a:rPr lang="en-US" sz="2400" b="1" dirty="0">
                <a:solidFill>
                  <a:srgbClr val="000000"/>
                </a:solidFill>
              </a:rPr>
              <a:t>a cluster </a:t>
            </a:r>
            <a:r>
              <a:rPr lang="en-US" sz="2400" b="1" dirty="0" smtClean="0">
                <a:solidFill>
                  <a:srgbClr val="000000"/>
                </a:solidFill>
              </a:rPr>
              <a:t>center.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2346046" y="4289598"/>
            <a:ext cx="4471671" cy="661720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ot="0" spcFirstLastPara="0" vert="horz" wrap="square" lIns="156746" tIns="78373" rIns="156746" bIns="78373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2. Recruit </a:t>
            </a:r>
            <a:r>
              <a:rPr lang="en-US" sz="2400" b="1" dirty="0">
                <a:solidFill>
                  <a:schemeClr val="tx1"/>
                </a:solidFill>
              </a:rPr>
              <a:t>sequences to </a:t>
            </a:r>
            <a:r>
              <a:rPr lang="en-US" sz="2400" b="1" dirty="0" smtClean="0">
                <a:solidFill>
                  <a:schemeClr val="tx1"/>
                </a:solidFill>
              </a:rPr>
              <a:t>center.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43" name="Down Arrow 42"/>
          <p:cNvSpPr/>
          <p:nvPr/>
        </p:nvSpPr>
        <p:spPr>
          <a:xfrm>
            <a:off x="4094558" y="2482340"/>
            <a:ext cx="868335" cy="1490798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56746" tIns="78373" rIns="156746" bIns="78373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400"/>
          </a:p>
        </p:txBody>
      </p:sp>
      <p:sp>
        <p:nvSpPr>
          <p:cNvPr id="44" name="Left Brace 43"/>
          <p:cNvSpPr/>
          <p:nvPr/>
        </p:nvSpPr>
        <p:spPr>
          <a:xfrm>
            <a:off x="6142532" y="573906"/>
            <a:ext cx="1064505" cy="3399232"/>
          </a:xfrm>
          <a:prstGeom prst="leftBrace">
            <a:avLst>
              <a:gd name="adj1" fmla="val 47810"/>
              <a:gd name="adj2" fmla="val 29825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="horz" wrap="square" lIns="156746" tIns="78373" rIns="156746" bIns="78373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500212" y="1321285"/>
            <a:ext cx="2774373" cy="280158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="horz" wrap="square" lIns="156746" tIns="78373" rIns="156746" bIns="78373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400" dirty="0"/>
          </a:p>
        </p:txBody>
      </p:sp>
      <p:sp>
        <p:nvSpPr>
          <p:cNvPr id="46" name="Rectangle 45"/>
          <p:cNvSpPr/>
          <p:nvPr/>
        </p:nvSpPr>
        <p:spPr>
          <a:xfrm>
            <a:off x="7500213" y="1766163"/>
            <a:ext cx="2214059" cy="280158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="horz" wrap="square" lIns="156746" tIns="78373" rIns="156746" bIns="78373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400"/>
          </a:p>
        </p:txBody>
      </p:sp>
      <p:sp>
        <p:nvSpPr>
          <p:cNvPr id="47" name="Rectangle 46"/>
          <p:cNvSpPr/>
          <p:nvPr/>
        </p:nvSpPr>
        <p:spPr>
          <a:xfrm>
            <a:off x="7500212" y="2223753"/>
            <a:ext cx="1765809" cy="280158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="horz" wrap="square" lIns="156746" tIns="78373" rIns="156746" bIns="78373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400"/>
          </a:p>
        </p:txBody>
      </p:sp>
      <p:sp>
        <p:nvSpPr>
          <p:cNvPr id="48" name="Rectangle 47"/>
          <p:cNvSpPr/>
          <p:nvPr/>
        </p:nvSpPr>
        <p:spPr>
          <a:xfrm>
            <a:off x="7500213" y="2746723"/>
            <a:ext cx="1565246" cy="26146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="horz" wrap="square" lIns="156746" tIns="78373" rIns="156746" bIns="78373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400"/>
          </a:p>
        </p:txBody>
      </p:sp>
      <p:sp>
        <p:nvSpPr>
          <p:cNvPr id="49" name="Rectangle 48"/>
          <p:cNvSpPr/>
          <p:nvPr/>
        </p:nvSpPr>
        <p:spPr>
          <a:xfrm>
            <a:off x="7514416" y="4050017"/>
            <a:ext cx="1523005" cy="280158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="horz" wrap="square" lIns="156746" tIns="78373" rIns="156746" bIns="78373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400"/>
          </a:p>
        </p:txBody>
      </p:sp>
      <p:sp>
        <p:nvSpPr>
          <p:cNvPr id="50" name="TextBox 49"/>
          <p:cNvSpPr txBox="1"/>
          <p:nvPr/>
        </p:nvSpPr>
        <p:spPr>
          <a:xfrm>
            <a:off x="7430177" y="3176295"/>
            <a:ext cx="535514" cy="527609"/>
          </a:xfrm>
          <a:prstGeom prst="rect">
            <a:avLst/>
          </a:prstGeom>
          <a:noFill/>
        </p:spPr>
        <p:txBody>
          <a:bodyPr wrap="none" lIns="156746" tIns="78373" rIns="156746" bIns="78373" rtlCol="0">
            <a:spAutoFit/>
          </a:bodyPr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… </a:t>
            </a:r>
          </a:p>
        </p:txBody>
      </p:sp>
      <p:sp>
        <p:nvSpPr>
          <p:cNvPr id="51" name="Rectangle 50"/>
          <p:cNvSpPr/>
          <p:nvPr/>
        </p:nvSpPr>
        <p:spPr>
          <a:xfrm>
            <a:off x="7523776" y="3176295"/>
            <a:ext cx="1523005" cy="280158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="horz" wrap="square" lIns="156746" tIns="78373" rIns="156746" bIns="78373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400"/>
          </a:p>
        </p:txBody>
      </p:sp>
      <p:sp>
        <p:nvSpPr>
          <p:cNvPr id="52" name="TextBox 51"/>
          <p:cNvSpPr txBox="1"/>
          <p:nvPr/>
        </p:nvSpPr>
        <p:spPr>
          <a:xfrm>
            <a:off x="7552379" y="317756"/>
            <a:ext cx="3413753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Longest remaining sequence becomes the new cluster center.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-904785" y="5290143"/>
            <a:ext cx="112248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Any sequence that is within a specified </a:t>
            </a:r>
            <a:r>
              <a:rPr lang="en-US" sz="2400" b="1" dirty="0" smtClean="0"/>
              <a:t>edit distance</a:t>
            </a:r>
            <a:r>
              <a:rPr lang="en-US" sz="2400" dirty="0" smtClean="0"/>
              <a:t> or similarity from the cluster center is recruited by the cluster center.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-2124201" y="2685224"/>
            <a:ext cx="43070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/>
              <a:t>3. Repeat until no more </a:t>
            </a:r>
          </a:p>
          <a:p>
            <a:r>
              <a:rPr lang="en-US" sz="2400" b="1" dirty="0" smtClean="0"/>
              <a:t>sequences remain.</a:t>
            </a:r>
          </a:p>
        </p:txBody>
      </p:sp>
    </p:spTree>
    <p:extLst>
      <p:ext uri="{BB962C8B-B14F-4D97-AF65-F5344CB8AC3E}">
        <p14:creationId xmlns:p14="http://schemas.microsoft.com/office/powerpoint/2010/main" val="25181497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Hidden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471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594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/>
          <p:cNvSpPr/>
          <p:nvPr/>
        </p:nvSpPr>
        <p:spPr>
          <a:xfrm>
            <a:off x="6153630" y="3479292"/>
            <a:ext cx="2865324" cy="319378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4978" y="5230756"/>
            <a:ext cx="1776559" cy="1190283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  <p:sp>
        <p:nvSpPr>
          <p:cNvPr id="17" name="Rounded Rectangle 16"/>
          <p:cNvSpPr/>
          <p:nvPr/>
        </p:nvSpPr>
        <p:spPr>
          <a:xfrm>
            <a:off x="532252" y="4276782"/>
            <a:ext cx="4584840" cy="1692086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1193982" y="2223597"/>
            <a:ext cx="2157022" cy="1624908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112053" y="46690"/>
            <a:ext cx="6443053" cy="1858372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011" y="219708"/>
            <a:ext cx="2037415" cy="122244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  <p:sp>
        <p:nvSpPr>
          <p:cNvPr id="5" name="Rectangle 4"/>
          <p:cNvSpPr/>
          <p:nvPr/>
        </p:nvSpPr>
        <p:spPr>
          <a:xfrm>
            <a:off x="0" y="6162515"/>
            <a:ext cx="1085047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 smtClean="0"/>
              <a:t>http://static.guim.co.uk/sys-images/Guardian/Pix/pictures/2012/9/26/1348685373327/Southern-Ocean-010.jpg</a:t>
            </a:r>
          </a:p>
          <a:p>
            <a:r>
              <a:rPr lang="en-US" sz="800" dirty="0" smtClean="0"/>
              <a:t>http://news.bbcimg.co.uk/media/images/60893000/jpg/_60893806_body.jpg</a:t>
            </a:r>
          </a:p>
          <a:p>
            <a:r>
              <a:rPr lang="en-US" sz="800" dirty="0" smtClean="0"/>
              <a:t>http://www.randyslawnservice.com/images/grass%20and%20soil.jpg</a:t>
            </a:r>
          </a:p>
          <a:p>
            <a:r>
              <a:rPr lang="en-US" sz="800" dirty="0" smtClean="0"/>
              <a:t>http://blogs.discovermagazine.com/loom/2010/03/04/i-for-one-welcome-our-microbial-overlords/#.U2vcMa1dWn0</a:t>
            </a:r>
          </a:p>
          <a:p>
            <a:r>
              <a:rPr lang="en-US" sz="800" dirty="0" smtClean="0"/>
              <a:t>http://blogs-images.forbes.com/matthewherper/files/2011/01/Illumina_MiSeqTM_CopyRight2011.jpg</a:t>
            </a:r>
          </a:p>
          <a:p>
            <a:r>
              <a:rPr lang="en-US" sz="800" dirty="0" smtClean="0"/>
              <a:t>http://</a:t>
            </a:r>
            <a:r>
              <a:rPr lang="en-US" sz="800" dirty="0" err="1" smtClean="0"/>
              <a:t>ingridbrowning.com</a:t>
            </a:r>
            <a:r>
              <a:rPr lang="en-US" sz="800" dirty="0" smtClean="0"/>
              <a:t>/</a:t>
            </a:r>
            <a:r>
              <a:rPr lang="en-US" sz="800" dirty="0" err="1" smtClean="0"/>
              <a:t>wp</a:t>
            </a:r>
            <a:r>
              <a:rPr lang="en-US" sz="800" dirty="0" smtClean="0"/>
              <a:t>-content/uploads/2011/08/IMG_3658.jpg</a:t>
            </a:r>
            <a:endParaRPr lang="en-US" sz="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5585" y="219708"/>
            <a:ext cx="1089718" cy="1517263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34965" y="219708"/>
            <a:ext cx="2105420" cy="139948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63314" y="2343976"/>
            <a:ext cx="1809022" cy="135676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72336" y="4445152"/>
            <a:ext cx="1634217" cy="138363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0318" y="4622584"/>
            <a:ext cx="1486108" cy="108480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40872" y="3667053"/>
            <a:ext cx="1273891" cy="162512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22942" y="4945439"/>
            <a:ext cx="1035859" cy="107410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376664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5650487" y="4486267"/>
            <a:ext cx="750862" cy="17799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2432373" y="598726"/>
            <a:ext cx="3781922" cy="17799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ounded Rectangle 18"/>
          <p:cNvSpPr/>
          <p:nvPr/>
        </p:nvSpPr>
        <p:spPr>
          <a:xfrm>
            <a:off x="5840239" y="4918823"/>
            <a:ext cx="750862" cy="17799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215670" y="5626697"/>
            <a:ext cx="750862" cy="17799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7140605" y="5128944"/>
            <a:ext cx="750862" cy="17799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6765174" y="4702744"/>
            <a:ext cx="750862" cy="17799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>
            <a:off x="6644280" y="4308271"/>
            <a:ext cx="750862" cy="17799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2437883" y="1826872"/>
            <a:ext cx="3781922" cy="17799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3946921" y="598726"/>
            <a:ext cx="644305" cy="1779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16S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2432373" y="929122"/>
            <a:ext cx="3781922" cy="17799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3946921" y="929122"/>
            <a:ext cx="644305" cy="1779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16S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2432373" y="1480849"/>
            <a:ext cx="3781922" cy="17799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3946921" y="1480849"/>
            <a:ext cx="644305" cy="1779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16S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4671085" y="1826872"/>
            <a:ext cx="644305" cy="17799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16S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Rounded Rectangle 31"/>
          <p:cNvSpPr/>
          <p:nvPr/>
        </p:nvSpPr>
        <p:spPr>
          <a:xfrm>
            <a:off x="5650487" y="5306940"/>
            <a:ext cx="750862" cy="17799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2432373" y="265520"/>
            <a:ext cx="3781922" cy="17799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3946921" y="265520"/>
            <a:ext cx="644305" cy="1779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16S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2432373" y="2157268"/>
            <a:ext cx="3781922" cy="17799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3624768" y="2157268"/>
            <a:ext cx="644305" cy="17799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16S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7395142" y="3947051"/>
            <a:ext cx="750862" cy="17799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/>
          <p:cNvSpPr/>
          <p:nvPr/>
        </p:nvSpPr>
        <p:spPr>
          <a:xfrm>
            <a:off x="7668933" y="4397269"/>
            <a:ext cx="750862" cy="17799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/>
          <p:cNvSpPr/>
          <p:nvPr/>
        </p:nvSpPr>
        <p:spPr>
          <a:xfrm>
            <a:off x="6215670" y="3858053"/>
            <a:ext cx="750862" cy="17799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/>
          <p:cNvSpPr/>
          <p:nvPr/>
        </p:nvSpPr>
        <p:spPr>
          <a:xfrm>
            <a:off x="5464808" y="4099451"/>
            <a:ext cx="750862" cy="17799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ounded Rectangle 40"/>
          <p:cNvSpPr/>
          <p:nvPr/>
        </p:nvSpPr>
        <p:spPr>
          <a:xfrm>
            <a:off x="6805093" y="3467413"/>
            <a:ext cx="750862" cy="17799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ounded Rectangle 41"/>
          <p:cNvSpPr/>
          <p:nvPr/>
        </p:nvSpPr>
        <p:spPr>
          <a:xfrm>
            <a:off x="7770573" y="3574978"/>
            <a:ext cx="750862" cy="17799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ounded Rectangle 42"/>
          <p:cNvSpPr/>
          <p:nvPr/>
        </p:nvSpPr>
        <p:spPr>
          <a:xfrm>
            <a:off x="7857098" y="4787235"/>
            <a:ext cx="750862" cy="17799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7516036" y="5537699"/>
            <a:ext cx="644305" cy="1779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16S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5668018" y="3485980"/>
            <a:ext cx="644305" cy="1779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16S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070491" y="1000507"/>
            <a:ext cx="3971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… </a:t>
            </a:r>
            <a:endParaRPr lang="en-US" sz="2400" dirty="0"/>
          </a:p>
        </p:txBody>
      </p:sp>
      <p:sp>
        <p:nvSpPr>
          <p:cNvPr id="47" name="Rectangle 46"/>
          <p:cNvSpPr/>
          <p:nvPr/>
        </p:nvSpPr>
        <p:spPr>
          <a:xfrm>
            <a:off x="989654" y="5315152"/>
            <a:ext cx="644305" cy="1779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16S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1559815" y="3613625"/>
            <a:ext cx="644305" cy="1779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16S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1460481" y="4282954"/>
            <a:ext cx="644305" cy="1779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16S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686723" y="4511745"/>
            <a:ext cx="644305" cy="1779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16S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460481" y="4959160"/>
            <a:ext cx="644305" cy="1779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16S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2689605" y="5359703"/>
            <a:ext cx="644305" cy="1779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16S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1017337" y="4617451"/>
            <a:ext cx="644305" cy="1779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16S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2386871" y="4959160"/>
            <a:ext cx="644305" cy="1779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16S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401043" y="4107663"/>
            <a:ext cx="644305" cy="17799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16S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1820384" y="4574201"/>
            <a:ext cx="644305" cy="17799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16S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1017337" y="3934611"/>
            <a:ext cx="644305" cy="177996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16S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2296210" y="3777267"/>
            <a:ext cx="644305" cy="17799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16S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1881967" y="5404150"/>
            <a:ext cx="644305" cy="17799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16S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 flipV="1">
            <a:off x="4591226" y="3390312"/>
            <a:ext cx="0" cy="285928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684469" y="6249597"/>
            <a:ext cx="3039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16S </a:t>
            </a:r>
            <a:r>
              <a:rPr lang="en-US" dirty="0" err="1" smtClean="0"/>
              <a:t>rRNA</a:t>
            </a:r>
            <a:r>
              <a:rPr lang="en-US" dirty="0" smtClean="0"/>
              <a:t> targeted sequencing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5446881" y="6217331"/>
            <a:ext cx="30820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Whole genome shotgun (WGS)</a:t>
            </a:r>
          </a:p>
          <a:p>
            <a:pPr algn="ctr"/>
            <a:r>
              <a:rPr lang="en-US" dirty="0" smtClean="0"/>
              <a:t>sequencing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4993237" y="2157268"/>
            <a:ext cx="644305" cy="17799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16S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9458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Millions of sequences</a:t>
            </a:r>
          </a:p>
          <a:p>
            <a:r>
              <a:rPr lang="en-US" dirty="0" smtClean="0"/>
              <a:t>Super fast de novo clustering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603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726803" y="2046327"/>
            <a:ext cx="326822" cy="32682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262052" y="1806507"/>
            <a:ext cx="326822" cy="32682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123309" y="2449140"/>
            <a:ext cx="326822" cy="32682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666572" y="2373149"/>
            <a:ext cx="326822" cy="32682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15444" y="2808688"/>
            <a:ext cx="326822" cy="32682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503161" y="2972099"/>
            <a:ext cx="326822" cy="32682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Hexagon 9"/>
          <p:cNvSpPr/>
          <p:nvPr/>
        </p:nvSpPr>
        <p:spPr>
          <a:xfrm>
            <a:off x="278590" y="3947882"/>
            <a:ext cx="448213" cy="386391"/>
          </a:xfrm>
          <a:prstGeom prst="hexag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Hexagon 10"/>
          <p:cNvSpPr/>
          <p:nvPr/>
        </p:nvSpPr>
        <p:spPr>
          <a:xfrm>
            <a:off x="1096619" y="4059945"/>
            <a:ext cx="448213" cy="386391"/>
          </a:xfrm>
          <a:prstGeom prst="hexag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xagon 11"/>
          <p:cNvSpPr/>
          <p:nvPr/>
        </p:nvSpPr>
        <p:spPr>
          <a:xfrm>
            <a:off x="664435" y="4595226"/>
            <a:ext cx="448213" cy="386391"/>
          </a:xfrm>
          <a:prstGeom prst="hexag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Hexagon 12"/>
          <p:cNvSpPr/>
          <p:nvPr/>
        </p:nvSpPr>
        <p:spPr>
          <a:xfrm>
            <a:off x="1364767" y="4816437"/>
            <a:ext cx="448213" cy="386391"/>
          </a:xfrm>
          <a:prstGeom prst="hexag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/>
          <p:cNvSpPr/>
          <p:nvPr/>
        </p:nvSpPr>
        <p:spPr>
          <a:xfrm>
            <a:off x="2235484" y="3859695"/>
            <a:ext cx="475184" cy="409641"/>
          </a:xfrm>
          <a:prstGeom prst="triangl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/>
        </p:nvSpPr>
        <p:spPr>
          <a:xfrm>
            <a:off x="2892122" y="3986297"/>
            <a:ext cx="475184" cy="409641"/>
          </a:xfrm>
          <a:prstGeom prst="triangl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/>
          <p:cNvSpPr/>
          <p:nvPr/>
        </p:nvSpPr>
        <p:spPr>
          <a:xfrm>
            <a:off x="2725084" y="3450054"/>
            <a:ext cx="475184" cy="409641"/>
          </a:xfrm>
          <a:prstGeom prst="triangl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6043602" y="2039539"/>
            <a:ext cx="326822" cy="32682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6578851" y="1799719"/>
            <a:ext cx="326822" cy="32682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6440108" y="2442352"/>
            <a:ext cx="326822" cy="32682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6983371" y="2366361"/>
            <a:ext cx="326822" cy="32682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6032243" y="2801900"/>
            <a:ext cx="326822" cy="32682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6819960" y="2965311"/>
            <a:ext cx="326822" cy="32682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Hexagon 23"/>
          <p:cNvSpPr/>
          <p:nvPr/>
        </p:nvSpPr>
        <p:spPr>
          <a:xfrm>
            <a:off x="5595389" y="3941094"/>
            <a:ext cx="448213" cy="386391"/>
          </a:xfrm>
          <a:prstGeom prst="hexag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Hexagon 24"/>
          <p:cNvSpPr/>
          <p:nvPr/>
        </p:nvSpPr>
        <p:spPr>
          <a:xfrm>
            <a:off x="6394742" y="4090513"/>
            <a:ext cx="448213" cy="386391"/>
          </a:xfrm>
          <a:prstGeom prst="hexag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Hexagon 25"/>
          <p:cNvSpPr/>
          <p:nvPr/>
        </p:nvSpPr>
        <p:spPr>
          <a:xfrm>
            <a:off x="5981234" y="4588438"/>
            <a:ext cx="448213" cy="386391"/>
          </a:xfrm>
          <a:prstGeom prst="hexag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Hexagon 26"/>
          <p:cNvSpPr/>
          <p:nvPr/>
        </p:nvSpPr>
        <p:spPr>
          <a:xfrm>
            <a:off x="6681566" y="4809649"/>
            <a:ext cx="448213" cy="386391"/>
          </a:xfrm>
          <a:prstGeom prst="hexag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/>
          <p:cNvSpPr/>
          <p:nvPr/>
        </p:nvSpPr>
        <p:spPr>
          <a:xfrm>
            <a:off x="7552283" y="3852907"/>
            <a:ext cx="475184" cy="409641"/>
          </a:xfrm>
          <a:prstGeom prst="triangl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Isosceles Triangle 29"/>
          <p:cNvSpPr/>
          <p:nvPr/>
        </p:nvSpPr>
        <p:spPr>
          <a:xfrm>
            <a:off x="8279475" y="3986297"/>
            <a:ext cx="475184" cy="409641"/>
          </a:xfrm>
          <a:prstGeom prst="triangl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sosceles Triangle 30"/>
          <p:cNvSpPr/>
          <p:nvPr/>
        </p:nvSpPr>
        <p:spPr>
          <a:xfrm>
            <a:off x="8027467" y="3485820"/>
            <a:ext cx="475184" cy="409641"/>
          </a:xfrm>
          <a:prstGeom prst="triangl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/>
          <p:cNvSpPr/>
          <p:nvPr/>
        </p:nvSpPr>
        <p:spPr>
          <a:xfrm>
            <a:off x="3987220" y="3287995"/>
            <a:ext cx="1067000" cy="698302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Donut 32"/>
          <p:cNvSpPr/>
          <p:nvPr/>
        </p:nvSpPr>
        <p:spPr>
          <a:xfrm>
            <a:off x="5791403" y="1527944"/>
            <a:ext cx="1710425" cy="2060605"/>
          </a:xfrm>
          <a:prstGeom prst="donut">
            <a:avLst>
              <a:gd name="adj" fmla="val 477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Donut 33"/>
          <p:cNvSpPr/>
          <p:nvPr/>
        </p:nvSpPr>
        <p:spPr>
          <a:xfrm rot="18823371">
            <a:off x="5566648" y="3548521"/>
            <a:ext cx="1557821" cy="2083816"/>
          </a:xfrm>
          <a:prstGeom prst="donut">
            <a:avLst>
              <a:gd name="adj" fmla="val 4771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Donut 34"/>
          <p:cNvSpPr/>
          <p:nvPr/>
        </p:nvSpPr>
        <p:spPr>
          <a:xfrm rot="2846131">
            <a:off x="7351900" y="3295334"/>
            <a:ext cx="1649581" cy="1524911"/>
          </a:xfrm>
          <a:prstGeom prst="donut">
            <a:avLst>
              <a:gd name="adj" fmla="val 4771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1756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0429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rved Right Arrow 3"/>
          <p:cNvSpPr/>
          <p:nvPr/>
        </p:nvSpPr>
        <p:spPr>
          <a:xfrm flipV="1">
            <a:off x="1274427" y="1529761"/>
            <a:ext cx="1736984" cy="3651011"/>
          </a:xfrm>
          <a:prstGeom prst="curvedRightArrow">
            <a:avLst>
              <a:gd name="adj1" fmla="val 25000"/>
              <a:gd name="adj2" fmla="val 54320"/>
              <a:gd name="adj3" fmla="val 2500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56746" tIns="78373" rIns="156746" bIns="78373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10807" y="2965381"/>
            <a:ext cx="3644585" cy="95991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400"/>
          </a:p>
        </p:txBody>
      </p:sp>
      <p:sp>
        <p:nvSpPr>
          <p:cNvPr id="5" name="Rounded Rectangle 4"/>
          <p:cNvSpPr/>
          <p:nvPr/>
        </p:nvSpPr>
        <p:spPr>
          <a:xfrm>
            <a:off x="3876596" y="1628176"/>
            <a:ext cx="4111590" cy="73467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156746" tIns="78373" rIns="156746" bIns="78373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0000"/>
                </a:solidFill>
              </a:rPr>
              <a:t>1. Select </a:t>
            </a:r>
            <a:r>
              <a:rPr lang="en-US" sz="2400" b="1" dirty="0">
                <a:solidFill>
                  <a:srgbClr val="000000"/>
                </a:solidFill>
              </a:rPr>
              <a:t>a cluster </a:t>
            </a:r>
            <a:r>
              <a:rPr lang="en-US" sz="2400" b="1" dirty="0" smtClean="0">
                <a:solidFill>
                  <a:srgbClr val="000000"/>
                </a:solidFill>
              </a:rPr>
              <a:t>center.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3781109" y="4569755"/>
            <a:ext cx="4471671" cy="661720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ot="0" spcFirstLastPara="0" vert="horz" wrap="square" lIns="156746" tIns="78373" rIns="156746" bIns="78373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2. Recruit </a:t>
            </a:r>
            <a:r>
              <a:rPr lang="en-US" sz="2400" b="1" dirty="0">
                <a:solidFill>
                  <a:schemeClr val="tx1"/>
                </a:solidFill>
              </a:rPr>
              <a:t>sequences to </a:t>
            </a:r>
            <a:r>
              <a:rPr lang="en-US" sz="2400" b="1" dirty="0" smtClean="0">
                <a:solidFill>
                  <a:schemeClr val="tx1"/>
                </a:solidFill>
              </a:rPr>
              <a:t>center.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7" name="Down Arrow 6"/>
          <p:cNvSpPr/>
          <p:nvPr/>
        </p:nvSpPr>
        <p:spPr>
          <a:xfrm>
            <a:off x="5410558" y="2762497"/>
            <a:ext cx="868335" cy="1490798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56746" tIns="78373" rIns="156746" bIns="78373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400"/>
          </a:p>
        </p:txBody>
      </p:sp>
      <p:sp>
        <p:nvSpPr>
          <p:cNvPr id="8" name="TextBox 7"/>
          <p:cNvSpPr txBox="1"/>
          <p:nvPr/>
        </p:nvSpPr>
        <p:spPr>
          <a:xfrm>
            <a:off x="399420" y="3024948"/>
            <a:ext cx="38495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/>
              <a:t>3. Repeat until no more </a:t>
            </a:r>
          </a:p>
          <a:p>
            <a:r>
              <a:rPr lang="en-US" sz="2400" b="1" dirty="0" smtClean="0"/>
              <a:t>sequences remain.</a:t>
            </a:r>
          </a:p>
        </p:txBody>
      </p:sp>
    </p:spTree>
    <p:extLst>
      <p:ext uri="{BB962C8B-B14F-4D97-AF65-F5344CB8AC3E}">
        <p14:creationId xmlns:p14="http://schemas.microsoft.com/office/powerpoint/2010/main" val="4142040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" name="Table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6101639"/>
              </p:ext>
            </p:extLst>
          </p:nvPr>
        </p:nvGraphicFramePr>
        <p:xfrm>
          <a:off x="446246" y="1548977"/>
          <a:ext cx="8264511" cy="3754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54837"/>
                <a:gridCol w="2754837"/>
                <a:gridCol w="2754837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</a:rPr>
                        <a:t>Length</a:t>
                      </a:r>
                      <a:endParaRPr lang="en-US" b="1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</a:rPr>
                        <a:t>Abundance</a:t>
                      </a:r>
                      <a:endParaRPr lang="en-US" b="1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</a:rPr>
                        <a:t>k-</a:t>
                      </a:r>
                      <a:r>
                        <a:rPr lang="en-US" b="1" dirty="0" err="1" smtClean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</a:rPr>
                        <a:t>mers</a:t>
                      </a:r>
                      <a:endParaRPr lang="en-US" b="1" dirty="0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Rounded Rectangle 3"/>
          <p:cNvSpPr/>
          <p:nvPr/>
        </p:nvSpPr>
        <p:spPr>
          <a:xfrm>
            <a:off x="2429245" y="367472"/>
            <a:ext cx="4111590" cy="566383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="horz" wrap="square" lIns="156746" tIns="78373" rIns="156746" bIns="78373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0000"/>
                </a:solidFill>
              </a:rPr>
              <a:t>1. Select </a:t>
            </a:r>
            <a:r>
              <a:rPr lang="en-US" sz="2400" b="1" dirty="0">
                <a:solidFill>
                  <a:srgbClr val="000000"/>
                </a:solidFill>
              </a:rPr>
              <a:t>a cluster </a:t>
            </a:r>
            <a:r>
              <a:rPr lang="en-US" sz="2400" b="1" dirty="0" smtClean="0">
                <a:solidFill>
                  <a:srgbClr val="000000"/>
                </a:solidFill>
              </a:rPr>
              <a:t>center.</a:t>
            </a:r>
            <a:endParaRPr lang="en-US" sz="2400" b="1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97586" y="3000371"/>
            <a:ext cx="1565247" cy="15170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156746" tIns="78373" rIns="156746" bIns="78373" spcCol="0"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422889" y="3805598"/>
            <a:ext cx="590254" cy="619942"/>
          </a:xfrm>
          <a:prstGeom prst="rect">
            <a:avLst/>
          </a:prstGeom>
          <a:noFill/>
        </p:spPr>
        <p:txBody>
          <a:bodyPr wrap="none" lIns="156746" tIns="78373" rIns="156746" bIns="78373" rtlCol="0">
            <a:spAutoFit/>
          </a:bodyPr>
          <a:lstStyle/>
          <a:p>
            <a:r>
              <a:rPr lang="en-US" sz="3000" b="1" dirty="0"/>
              <a:t>…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197586" y="3285055"/>
            <a:ext cx="1258284" cy="15170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156746" tIns="78373" rIns="156746" bIns="78373" spcCol="0"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197586" y="3573794"/>
            <a:ext cx="1062191" cy="15170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156746" tIns="78373" rIns="156746" bIns="78373" spcCol="0"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197586" y="3847508"/>
            <a:ext cx="1062191" cy="15170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156746" tIns="78373" rIns="156746" bIns="78373" spcCol="0"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197587" y="4425540"/>
            <a:ext cx="716694" cy="15170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156746" tIns="78373" rIns="156746" bIns="78373" spcCol="0" rtlCol="0" anchor="ctr"/>
          <a:lstStyle/>
          <a:p>
            <a:pPr algn="ctr"/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384763" y="3417919"/>
            <a:ext cx="2323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Run fast </a:t>
            </a:r>
            <a:r>
              <a:rPr lang="en-US" b="1" dirty="0" err="1" smtClean="0"/>
              <a:t>deduplication</a:t>
            </a:r>
            <a:endParaRPr lang="en-US" b="1" dirty="0" smtClean="0"/>
          </a:p>
        </p:txBody>
      </p:sp>
      <p:sp>
        <p:nvSpPr>
          <p:cNvPr id="20" name="Rectangle 19"/>
          <p:cNvSpPr/>
          <p:nvPr/>
        </p:nvSpPr>
        <p:spPr>
          <a:xfrm>
            <a:off x="1197586" y="4729649"/>
            <a:ext cx="613979" cy="15170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156746" tIns="78373" rIns="156746" bIns="78373" spcCol="0" rtlCol="0" anchor="ctr"/>
          <a:lstStyle/>
          <a:p>
            <a:pPr algn="ctr"/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962986" y="3000371"/>
            <a:ext cx="0" cy="9200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3629400" y="2664598"/>
            <a:ext cx="597616" cy="1329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544501" y="2693729"/>
            <a:ext cx="859074" cy="1329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3717932" y="3090021"/>
            <a:ext cx="445216" cy="1329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4227016" y="2957046"/>
            <a:ext cx="541590" cy="1329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3856799" y="2300004"/>
            <a:ext cx="1258284" cy="15170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156746" tIns="78373" rIns="156746" bIns="78373" spcCol="0" rtlCol="0" anchor="ctr"/>
          <a:lstStyle/>
          <a:p>
            <a:pPr algn="ctr"/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4068274" y="4058410"/>
            <a:ext cx="859074" cy="1329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4068274" y="4353152"/>
            <a:ext cx="1258284" cy="15170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156746" tIns="78373" rIns="156746" bIns="78373" spcCol="0"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3856799" y="4044833"/>
            <a:ext cx="0" cy="46002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4911671" y="3156508"/>
            <a:ext cx="445216" cy="1329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2744" y="2231324"/>
            <a:ext cx="2367614" cy="286086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pic>
      <p:sp>
        <p:nvSpPr>
          <p:cNvPr id="38" name="TextBox 37"/>
          <p:cNvSpPr txBox="1"/>
          <p:nvPr/>
        </p:nvSpPr>
        <p:spPr>
          <a:xfrm>
            <a:off x="274988" y="5680047"/>
            <a:ext cx="31097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CD-HIT </a:t>
            </a:r>
            <a:r>
              <a:rPr lang="en-US" dirty="0" smtClean="0"/>
              <a:t>(Li et al. 2006)</a:t>
            </a:r>
          </a:p>
          <a:p>
            <a:r>
              <a:rPr lang="en-US" b="1" dirty="0" smtClean="0"/>
              <a:t>UCLUST </a:t>
            </a:r>
            <a:r>
              <a:rPr lang="en-US" dirty="0" smtClean="0"/>
              <a:t>(Edgar 2010)</a:t>
            </a:r>
            <a:br>
              <a:rPr lang="en-US" dirty="0" smtClean="0"/>
            </a:br>
            <a:r>
              <a:rPr lang="en-US" b="1" dirty="0" smtClean="0"/>
              <a:t>DNACLUST</a:t>
            </a:r>
            <a:r>
              <a:rPr lang="en-US" dirty="0" smtClean="0"/>
              <a:t> (</a:t>
            </a:r>
            <a:r>
              <a:rPr lang="en-US" dirty="0" err="1" smtClean="0"/>
              <a:t>Ghodsi</a:t>
            </a:r>
            <a:r>
              <a:rPr lang="en-US" dirty="0" smtClean="0"/>
              <a:t> </a:t>
            </a:r>
            <a:r>
              <a:rPr lang="en-US" dirty="0"/>
              <a:t>et al. </a:t>
            </a:r>
            <a:r>
              <a:rPr lang="en-US" dirty="0" smtClean="0"/>
              <a:t>2011)</a:t>
            </a:r>
            <a:endParaRPr lang="en-US" dirty="0" smtClean="0"/>
          </a:p>
        </p:txBody>
      </p:sp>
      <p:sp>
        <p:nvSpPr>
          <p:cNvPr id="39" name="TextBox 38"/>
          <p:cNvSpPr txBox="1"/>
          <p:nvPr/>
        </p:nvSpPr>
        <p:spPr>
          <a:xfrm>
            <a:off x="3296231" y="5752551"/>
            <a:ext cx="2276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UCLUST</a:t>
            </a:r>
            <a:r>
              <a:rPr lang="en-US" dirty="0" smtClean="0"/>
              <a:t> (Edgar 2010)</a:t>
            </a:r>
            <a:endParaRPr lang="en-US" dirty="0" smtClean="0"/>
          </a:p>
        </p:txBody>
      </p:sp>
      <p:sp>
        <p:nvSpPr>
          <p:cNvPr id="40" name="TextBox 39"/>
          <p:cNvSpPr txBox="1"/>
          <p:nvPr/>
        </p:nvSpPr>
        <p:spPr>
          <a:xfrm>
            <a:off x="6123406" y="5722126"/>
            <a:ext cx="2850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AbundantOTU</a:t>
            </a:r>
            <a:r>
              <a:rPr lang="en-US" dirty="0" smtClean="0"/>
              <a:t> (Ye 2010)</a:t>
            </a:r>
            <a:endParaRPr lang="en-US" dirty="0" smtClean="0"/>
          </a:p>
        </p:txBody>
      </p:sp>
      <p:sp>
        <p:nvSpPr>
          <p:cNvPr id="44" name="TextBox 43"/>
          <p:cNvSpPr txBox="1"/>
          <p:nvPr/>
        </p:nvSpPr>
        <p:spPr>
          <a:xfrm>
            <a:off x="649742" y="2128547"/>
            <a:ext cx="2323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Longest remaining sequence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37299990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333757" y="339389"/>
            <a:ext cx="4471671" cy="501079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ot="0" spcFirstLastPara="0" vert="horz" wrap="square" lIns="156746" tIns="78373" rIns="156746" bIns="78373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2142302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4284604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6426906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8569208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10711510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2853812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4996114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7138416" algn="l" defTabSz="2142302" rtl="0" eaLnBrk="1" latinLnBrk="0" hangingPunct="1">
              <a:defRPr sz="8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2. Recruit </a:t>
            </a:r>
            <a:r>
              <a:rPr lang="en-US" sz="2400" b="1" dirty="0">
                <a:solidFill>
                  <a:schemeClr val="tx1"/>
                </a:solidFill>
              </a:rPr>
              <a:t>sequences to </a:t>
            </a:r>
            <a:r>
              <a:rPr lang="en-US" sz="2400" b="1" dirty="0" smtClean="0">
                <a:solidFill>
                  <a:schemeClr val="tx1"/>
                </a:solidFill>
              </a:rPr>
              <a:t>center.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15369" y="2019232"/>
            <a:ext cx="1387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Edit distance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240618" y="1834566"/>
            <a:ext cx="1578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</a:t>
            </a:r>
            <a:r>
              <a:rPr lang="en-US" dirty="0" smtClean="0"/>
              <a:t>-</a:t>
            </a:r>
            <a:r>
              <a:rPr lang="en-US" dirty="0" err="1" smtClean="0"/>
              <a:t>mer</a:t>
            </a:r>
            <a:r>
              <a:rPr lang="en-US" dirty="0" smtClean="0"/>
              <a:t> distance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640098" y="4361939"/>
            <a:ext cx="1044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similarity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171907" y="4361939"/>
            <a:ext cx="905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identity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5617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784</TotalTime>
  <Words>340</Words>
  <Application>Microsoft Macintosh PowerPoint</Application>
  <PresentationFormat>On-screen Show (4:3)</PresentationFormat>
  <Paragraphs>86</Paragraphs>
  <Slides>16</Slides>
  <Notes>1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Algorithms for Clustering Highly Conserved Phylogenetic Markers</vt:lpstr>
      <vt:lpstr>PowerPoint Presentation</vt:lpstr>
      <vt:lpstr>PowerPoint Presentation</vt:lpstr>
      <vt:lpstr>Goal</vt:lpstr>
      <vt:lpstr>Clustering</vt:lpstr>
      <vt:lpstr>Hierarchical </vt:lpstr>
      <vt:lpstr>PowerPoint Presentation</vt:lpstr>
      <vt:lpstr>PowerPoint Presentation</vt:lpstr>
      <vt:lpstr>PowerPoint Presentation</vt:lpstr>
      <vt:lpstr>Edit distance</vt:lpstr>
      <vt:lpstr>K-Difference Algorithm</vt:lpstr>
      <vt:lpstr>Parallel clustering</vt:lpstr>
      <vt:lpstr>Ambiguous assignments</vt:lpstr>
      <vt:lpstr>PowerPoint Presentation</vt:lpstr>
      <vt:lpstr>Hidden</vt:lpstr>
      <vt:lpstr>Test</vt:lpstr>
    </vt:vector>
  </TitlesOfParts>
  <Company>University of Maryland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Algorithms for Clustering Highly Conserved Phylogenetic Markers</dc:title>
  <dc:creator>Christopher Hill</dc:creator>
  <cp:lastModifiedBy>Christopher Hill</cp:lastModifiedBy>
  <cp:revision>81</cp:revision>
  <dcterms:created xsi:type="dcterms:W3CDTF">2014-05-08T17:35:39Z</dcterms:created>
  <dcterms:modified xsi:type="dcterms:W3CDTF">2014-05-09T06:43:43Z</dcterms:modified>
</cp:coreProperties>
</file>

<file path=docProps/thumbnail.jpeg>
</file>